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2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各位電機系的同學大家好，我是系辦助理。今天來班上是要跟大家說明「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115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年度實習」的相關流程。實習對於我們電機系學生來說，是把實驗室知識轉化為實戰經驗的最佳機會，請大家接下來幾分鐘幫我專心聽一下，確保自己的學分與權益。請需要實習的同學，認真聽一下，爾後實習相關問題若不願意上網找，私訊我，一概兩天後回覆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選課：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大家在加退選期間要自己選課。上學期認列製造實務等課程，下學期則是工作倫理等。如果要返校修課，限制只能修一門，且必須公司同意。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退費：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這是實習的小確幸，如果你全職在校外實習、沒回學校上課，可以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退還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1/5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的學雜費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。以本學期來說，大約可以退 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2,634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元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。這筆錢會直接匯入你的郵局帳戶，大家可以多留意。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實習快結束時，記得繳交以下三樣資料：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滿意度調查：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線上完成。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企業證明書：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向公司申請時數證明。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成果報告書：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必須按照系上格式，並且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淺色封面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要「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膠裝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」成冊繳交。 截止日期上學期是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25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日：下學期實習要在 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5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31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日前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繳交完畢。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最後，相關表單都可以到電機系網頁的「企業實習」專區下載。如果有問題，歡迎打電話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(03)5186391 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或直接來系辦找我。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我們會成立「實習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Line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群組」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，邀請所有的實習生加入，所有的通知都會在群組公告。預祝大家實習順利！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我們實習的核心目的，是希望讓大家增進就業技能、縮短學用落差。我們希望大家能「畢業即就業」。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參加資格：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只要在本系大學部修業滿兩年以上就能申請。目前的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主要對象是現在大三、大四的同學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。大家可以看到照片中，學長姐在業界實際動手操作儀器的樣子，這就是你們即將面對的職場挑戰。</a:t>
            </a:r>
            <a:r>
              <a:rPr lang="zh-TW" altLang="en-US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實際上申請實習的同學以大四是絕大多數，而且學分幾乎都修完了，實習公司也偏愛聘用這類學生。若要返校修課，需經實習公司同意。</a:t>
            </a:r>
            <a:endParaRPr lang="zh-TW" altLang="zh-TW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這張圖是整體的流程表，請大家有個心理準備：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實習前：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必須先確認實習機構、備齊所有申請文件大家要記得登入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Moodle 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完成性平課程，，並通過系上的委員會審查。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實習中：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實習期間指導老師會進行訪視，並留下輔導紀錄。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實習末：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實習結束後，要核算時數、做滿意度調查，並繳交期末成果報告。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最重要的一點：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系上一定會簽實習合約，並幫大家納入勞工保險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，老師也會全程督導，大家在校外實習的安全與權益是我們最重視的。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文件比較多，請大家特別留意這六份，每份文件都都要白底，黑色，簽名和蓋章都要正本：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個別實習計畫：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這是最核心的文件，要寫清楚具體的規劃。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校外實習合約書：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一式三份，包含工時、待遇、保險等規範。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公司聘僱同意函：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必須有單位的正式簽章，代表他們確定錄取你。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指導老師同意書：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代表校內老師願意輔導你。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家長同意書：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必須請家長簽名。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個人實習申請表：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填寫詳細的聯絡人資訊與職務。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這張表非常重要，建議大家拍照存檔，不要簽錯順序了，幫大家整理一下，紅色字體的，表示須由學校外部簽名，請大家找到實習公司或家長簽完名，再拿到系辦：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合約書：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要蓋公司大小章、學生簽名，最後回學校蓋學校大小章，通常我會對口實習單位人事部門，簡稱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HR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部門，</a:t>
            </a:r>
          </a:p>
          <a:p>
            <a:pPr marL="40894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步驟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蓋完公司大小章，你們再到公司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HR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部門取回，步驟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2: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簽名，步驟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3: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繳交到系辦，系辦會送到校長室蓋大小章。步驟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4: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等系辦通知通常兩個工作天，至系辦領取已蓋完大小章的合約書，將其中一份送到實習公司，另一份自己留存。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實習計畫與申請表：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順序是從學生、到公司主管、再到校內指導老師，最後送系主任。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聘僱同意函：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只要有公司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HR 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戳章與承辦人簽名即可。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老師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家長同意書：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都要本人親筆簽名。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如果實習期間覺得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適應不良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，請大家不要默默忍受或直接曠職。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第一時間請聯繫系上指導老師。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老師會進行訪視與輔導。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如果真的無法解決，可以填寫「終止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轉換申請單」。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學校的責任是確保大家權益不損害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，如果環境異常，</a:t>
            </a:r>
            <a:r>
              <a:rPr lang="zh-TW" altLang="en-US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麻煩和系上反應，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大家轉換到新的機構。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請大家拿起手機把這兩個日期記下來，這關係到你的實習申請能不能成功：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上學期或全學年實習：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23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日前繳件。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請務必準時送至系辦，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逾期是不受理的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下學期實習：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23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日前繳件。</a:t>
            </a:r>
            <a:endParaRPr lang="zh-TW" altLang="zh-TW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這是「必修」的行政環節。請大家登入 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CHU Moodle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，搜尋代碼「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7000_SLC0009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」。 這課程有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17 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個單元，大家必須在實習開始前完成。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通過後請到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Moodle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的「簡歷」檢查有沒有拿到勳章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（就是照片中這枚）。沒拿到的話，行政審查是不會過的喔！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實習是可以折抵專業選修學分的：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160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小時認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門課（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學分）。</a:t>
            </a:r>
            <a:endParaRPr lang="zh-TW" altLang="zh-TW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320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小時認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門課（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6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學分）。</a:t>
            </a:r>
            <a:endParaRPr lang="zh-TW" altLang="zh-TW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480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小時認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門課（</a:t>
            </a:r>
            <a:r>
              <a:rPr lang="en-US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 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學分）。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單學期上限是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720 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小時。要注意，</a:t>
            </a:r>
            <a:r>
              <a:rPr lang="zh-TW" altLang="zh-TW" sz="18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實習單位主管的評分會直接納入你的學習成績</a:t>
            </a: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，所以請大家在公司要好好表現。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ee.chu.edu.tw/p/405-1024-44583,c117.php?Lang=zh-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653899" y="1854154"/>
            <a:ext cx="1026138" cy="204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266962" y="2107343"/>
            <a:ext cx="3658076" cy="794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600" b="1" dirty="0" err="1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電</a:t>
            </a:r>
            <a:r>
              <a:rPr lang="en-US" sz="4600" b="1" dirty="0" err="1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</a:rPr>
              <a:t>機</a:t>
            </a:r>
            <a:r>
              <a:rPr lang="en-US" sz="4600" b="1" dirty="0" err="1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工程學系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4658669" y="3066805"/>
            <a:ext cx="2874662" cy="362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4600" b="1" dirty="0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</a:rPr>
              <a:t>11</a:t>
            </a:r>
            <a:r>
              <a:rPr lang="en-US" altLang="zh-TW" sz="4600" b="1" dirty="0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</a:rPr>
              <a:t>5</a:t>
            </a:r>
            <a:r>
              <a:rPr lang="zh-TW" altLang="en-US" sz="4600" b="1" dirty="0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</a:rPr>
              <a:t>學年度</a:t>
            </a:r>
            <a:r>
              <a:rPr lang="en-US" sz="4600" b="1" dirty="0" err="1">
                <a:solidFill>
                  <a:srgbClr val="034098"/>
                </a:solidFill>
                <a:latin typeface="Noto Sans TC" pitchFamily="34" charset="0"/>
                <a:ea typeface="Noto Sans TC" pitchFamily="34" charset="-122"/>
              </a:rPr>
              <a:t>實習說明會</a:t>
            </a:r>
            <a:endParaRPr lang="en-US" sz="4600" b="1" dirty="0">
              <a:solidFill>
                <a:srgbClr val="034098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4932557" y="5115432"/>
            <a:ext cx="2061210" cy="280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575E7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中華大學電機系辦公室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563866" y="6405720"/>
            <a:ext cx="1386726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70757D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©中華大學電機工程學系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09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8019" y="685783"/>
            <a:ext cx="6219326" cy="49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選課規定</a:t>
            </a:r>
            <a:r>
              <a:rPr lang="en-US" altLang="zh-TW" sz="2800" b="1" dirty="0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(</a:t>
            </a:r>
            <a:r>
              <a:rPr lang="zh-TW" altLang="en-US" sz="2800" b="1" dirty="0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加退選期間自行選課</a:t>
            </a:r>
            <a:r>
              <a:rPr lang="en-US" altLang="zh-TW" sz="2800" b="1" dirty="0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r>
              <a:rPr lang="en-US" sz="2800" b="1" dirty="0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</a:t>
            </a:r>
            <a:r>
              <a:rPr lang="zh-TW" altLang="en-US" sz="2800" b="1" dirty="0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雜費</a:t>
            </a:r>
            <a:r>
              <a:rPr lang="en-US" sz="2800" b="1" dirty="0" err="1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退費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6675087" y="3233846"/>
            <a:ext cx="2922552" cy="3256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b="1" dirty="0" err="1">
                <a:solidFill>
                  <a:srgbClr val="0F4397"/>
                </a:solidFill>
                <a:latin typeface="Noto Sans TC" pitchFamily="34" charset="0"/>
                <a:ea typeface="Noto Sans TC" pitchFamily="34" charset="-122"/>
              </a:rPr>
              <a:t>雜費退費</a:t>
            </a:r>
            <a:endParaRPr lang="en-US" sz="2800" b="1" dirty="0">
              <a:solidFill>
                <a:srgbClr val="0F4397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8339" y="3322237"/>
            <a:ext cx="2781552" cy="286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TW" altLang="en-US" sz="2800" b="1" dirty="0">
                <a:solidFill>
                  <a:srgbClr val="0F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</a:t>
            </a:r>
            <a:r>
              <a:rPr lang="en-US" sz="2800" b="1" dirty="0" err="1">
                <a:solidFill>
                  <a:srgbClr val="0F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課程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608915" y="3759106"/>
            <a:ext cx="3234193" cy="2278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56626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校外實習且未返校修課之學生，可申請退還1/5學雜費。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48339" y="3779426"/>
            <a:ext cx="2302000" cy="204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上學期：製造實務、職場倫理</a:t>
            </a:r>
            <a:r>
              <a:rPr lang="zh-TW" altLang="en-US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、</a:t>
            </a:r>
            <a:r>
              <a:rPr lang="en-US" sz="1600" b="1" dirty="0" err="1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企業實習</a:t>
            </a:r>
            <a:r>
              <a:rPr lang="en-US" altLang="zh-TW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(</a:t>
            </a:r>
            <a:r>
              <a:rPr lang="zh-TW" altLang="en-US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每門三學分</a:t>
            </a:r>
            <a:r>
              <a:rPr lang="en-US" altLang="zh-TW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48339" y="4018180"/>
            <a:ext cx="2311525" cy="198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62687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下學期：工作倫理</a:t>
            </a:r>
            <a:r>
              <a:rPr lang="zh-TW" altLang="en-US" sz="1600" b="1" dirty="0">
                <a:solidFill>
                  <a:srgbClr val="62687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、</a:t>
            </a:r>
            <a:r>
              <a:rPr lang="en-US" sz="1600" b="1" dirty="0" err="1">
                <a:solidFill>
                  <a:srgbClr val="62687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企業體驗、工廠實務</a:t>
            </a:r>
            <a:r>
              <a:rPr lang="en-US" altLang="zh-TW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(</a:t>
            </a:r>
            <a:r>
              <a:rPr lang="zh-TW" altLang="en-US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每門三學分</a:t>
            </a:r>
            <a:r>
              <a:rPr lang="en-US" altLang="zh-TW" sz="1600" b="1" dirty="0">
                <a:solidFill>
                  <a:srgbClr val="636B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613995" y="4114697"/>
            <a:ext cx="1773183" cy="21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zh-TW" altLang="en-US" sz="1600" b="1" dirty="0">
                <a:solidFill>
                  <a:srgbClr val="5E6A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以</a:t>
            </a:r>
            <a:r>
              <a:rPr lang="en-US" altLang="zh-TW" sz="1600" b="1" dirty="0">
                <a:solidFill>
                  <a:srgbClr val="5E6A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114-2</a:t>
            </a:r>
            <a:r>
              <a:rPr lang="zh-TW" altLang="en-US" sz="1600" b="1" dirty="0">
                <a:solidFill>
                  <a:srgbClr val="5E6A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學期為例</a:t>
            </a:r>
            <a:r>
              <a:rPr lang="en-US" altLang="zh-TW" sz="1600" b="1" dirty="0">
                <a:solidFill>
                  <a:srgbClr val="5E6A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:</a:t>
            </a:r>
            <a:r>
              <a:rPr lang="en-US" sz="1600" b="1" dirty="0">
                <a:solidFill>
                  <a:srgbClr val="5E6A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實習同學可退2,634元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73738" y="4358531"/>
            <a:ext cx="1375492" cy="1927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D2607A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639394" y="4358531"/>
            <a:ext cx="1629428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470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(</a:t>
            </a:r>
            <a:r>
              <a:rPr lang="en-US" sz="1600" b="1" dirty="0" err="1">
                <a:solidFill>
                  <a:srgbClr val="6470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款項直接退至個</a:t>
            </a:r>
            <a:r>
              <a:rPr lang="zh-TW" altLang="en-US" sz="1600" b="1" dirty="0">
                <a:solidFill>
                  <a:srgbClr val="6470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人</a:t>
            </a:r>
            <a:r>
              <a:rPr lang="en-US" sz="1600" b="1" dirty="0" err="1">
                <a:solidFill>
                  <a:srgbClr val="6470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郵局帳戶</a:t>
            </a:r>
            <a:r>
              <a:rPr lang="en-US" sz="1000" b="1" dirty="0">
                <a:solidFill>
                  <a:srgbClr val="6470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53" y="0"/>
            <a:ext cx="12265453" cy="689931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099" y="680703"/>
            <a:ext cx="3699225" cy="50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實習末：應繳資料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81891" y="3322237"/>
            <a:ext cx="3437889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 err="1">
                <a:solidFill>
                  <a:srgbClr val="10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滿意度調查</a:t>
            </a:r>
            <a:r>
              <a:rPr lang="zh-TW" altLang="en-US" b="1" dirty="0">
                <a:solidFill>
                  <a:srgbClr val="10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</a:t>
            </a:r>
            <a:r>
              <a:rPr lang="en-US" altLang="zh-TW" b="1" dirty="0">
                <a:solidFill>
                  <a:srgbClr val="10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(</a:t>
            </a:r>
            <a:r>
              <a:rPr lang="zh-TW" altLang="en-US" b="1" dirty="0">
                <a:solidFill>
                  <a:srgbClr val="10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學生兩份與廠商一份</a:t>
            </a:r>
            <a:r>
              <a:rPr lang="en-US" altLang="zh-TW" b="1" dirty="0">
                <a:solidFill>
                  <a:srgbClr val="10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8407190" y="3322237"/>
            <a:ext cx="1038606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 err="1">
                <a:solidFill>
                  <a:srgbClr val="0E43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成果報告書</a:t>
            </a:r>
            <a:r>
              <a:rPr lang="en-US" altLang="zh-TW" b="1" dirty="0">
                <a:solidFill>
                  <a:srgbClr val="0E43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(</a:t>
            </a:r>
            <a:r>
              <a:rPr lang="zh-TW" altLang="en-US" b="1" dirty="0">
                <a:solidFill>
                  <a:srgbClr val="0E43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淺色封面且需膠裝</a:t>
            </a:r>
            <a:r>
              <a:rPr lang="en-US" altLang="zh-TW" b="1" dirty="0">
                <a:solidFill>
                  <a:srgbClr val="0E43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627764" y="3322237"/>
            <a:ext cx="1048131" cy="292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043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企業證明書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92727" y="3722255"/>
            <a:ext cx="3327054" cy="21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656C7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學生與廠商均需完成「線上滿意度調查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653164" y="3789585"/>
            <a:ext cx="2815969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0677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需由公司開立正式「實習時數證明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8290560" y="3789585"/>
            <a:ext cx="3119861" cy="21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62697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包含公司簡介、實習</a:t>
            </a:r>
            <a:r>
              <a:rPr lang="zh-TW" altLang="en-US" sz="1400" b="1" dirty="0">
                <a:solidFill>
                  <a:srgbClr val="62697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心得</a:t>
            </a:r>
            <a:r>
              <a:rPr lang="en-US" sz="1400" b="1" dirty="0">
                <a:solidFill>
                  <a:srgbClr val="62697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（依系上格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3636444" y="5222109"/>
            <a:ext cx="3256611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B53138"/>
                </a:solidFill>
                <a:latin typeface="Noto Sans TC" pitchFamily="34" charset="0"/>
                <a:ea typeface="Noto Sans TC" pitchFamily="34" charset="-122"/>
              </a:rPr>
              <a:t>缴交期限：上學期12/25</a:t>
            </a:r>
            <a:r>
              <a:rPr lang="zh-TW" altLang="en-US" b="1" dirty="0">
                <a:solidFill>
                  <a:srgbClr val="B53138"/>
                </a:solidFill>
                <a:latin typeface="Noto Sans TC" pitchFamily="34" charset="0"/>
                <a:ea typeface="Noto Sans TC" pitchFamily="34" charset="-122"/>
              </a:rPr>
              <a:t>前</a:t>
            </a:r>
            <a:r>
              <a:rPr lang="en-US" altLang="zh-TW" b="1" dirty="0">
                <a:solidFill>
                  <a:srgbClr val="B53138"/>
                </a:solidFill>
                <a:latin typeface="Noto Sans TC" pitchFamily="34" charset="0"/>
                <a:ea typeface="Noto Sans TC" pitchFamily="34" charset="-122"/>
              </a:rPr>
              <a:t>;</a:t>
            </a:r>
            <a:r>
              <a:rPr lang="en-US" b="1" dirty="0">
                <a:solidFill>
                  <a:srgbClr val="B53138"/>
                </a:solidFill>
                <a:latin typeface="Noto Sans TC" pitchFamily="34" charset="0"/>
                <a:ea typeface="Noto Sans TC" pitchFamily="34" charset="-122"/>
              </a:rPr>
              <a:t>下學期5/31前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7901" y="2717732"/>
            <a:ext cx="4495893" cy="362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4E576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如有任何疑問，歡迎親洽或電洽系辦詢問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257669" y="3510192"/>
            <a:ext cx="1803358" cy="309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0C07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(03)5186391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627764" y="3941981"/>
            <a:ext cx="2823210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120C1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請實習生加入系上實習群組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36794" y="5105272"/>
            <a:ext cx="3918107" cy="321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0C42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電機系網頁</a:t>
            </a:r>
            <a:r>
              <a:rPr lang="en-US" altLang="zh-TW" sz="2800" b="1" dirty="0">
                <a:solidFill>
                  <a:srgbClr val="0C42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→</a:t>
            </a:r>
            <a:r>
              <a:rPr lang="zh-TW" altLang="en-US" sz="2800" b="1" dirty="0">
                <a:solidFill>
                  <a:srgbClr val="0C42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企業實習→</a:t>
            </a:r>
            <a:r>
              <a:rPr lang="zh-TW" altLang="en-US" sz="2800" b="1" dirty="0">
                <a:solidFill>
                  <a:srgbClr val="0C42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  <a:hlinkClick r:id="rId4"/>
              </a:rPr>
              <a:t>中華大學電機工程學系企業實習辦法表單</a:t>
            </a:r>
            <a:endParaRPr lang="en-US" sz="28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E31CF95-32E2-E0A2-9DFD-95B2D356F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14" y="4994422"/>
            <a:ext cx="56205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3099" y="685783"/>
            <a:ext cx="3343656" cy="49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實習目的與參加對象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1122652" y="2519617"/>
            <a:ext cx="1066777" cy="292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 err="1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核心目的</a:t>
            </a:r>
            <a:endParaRPr lang="en-US" b="1" dirty="0">
              <a:solidFill>
                <a:srgbClr val="074097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8339" y="2992044"/>
            <a:ext cx="3929630" cy="49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增進同學就業技能，縮短學用落差，建立與產業界的</a:t>
            </a:r>
            <a:endParaRPr lang="en-US" sz="1400" dirty="0">
              <a:latin typeface="Noto Sans TC" pitchFamily="34" charset="0"/>
              <a:ea typeface="Noto Sans TC" pitchFamily="34" charset="-122"/>
            </a:endParaRPr>
          </a:p>
          <a:p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人才培育</a:t>
            </a:r>
            <a:r>
              <a:rPr lang="en-US" altLang="zh-TW" sz="1400" dirty="0" err="1">
                <a:latin typeface="Noto Sans TC" pitchFamily="34" charset="0"/>
                <a:ea typeface="Noto Sans TC" pitchFamily="34" charset="-122"/>
              </a:rPr>
              <a:t>合作機制，畢業即就業</a:t>
            </a:r>
            <a:r>
              <a:rPr lang="en-US" altLang="zh-TW" sz="1400" dirty="0">
                <a:latin typeface="Noto Sans TC" pitchFamily="34" charset="0"/>
                <a:ea typeface="Noto Sans TC" pitchFamily="34" charset="-122"/>
              </a:rPr>
              <a:t>。</a:t>
            </a:r>
          </a:p>
          <a:p>
            <a:pPr marL="0" indent="0" algn="l">
              <a:buNone/>
            </a:pPr>
            <a:endParaRPr lang="en-US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6410800" y="3794665"/>
            <a:ext cx="1257114" cy="251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F3E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w.Students in Lab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1097253" y="4358531"/>
            <a:ext cx="1066777" cy="292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 err="1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参加資格</a:t>
            </a:r>
            <a:endParaRPr lang="en-US" b="1" dirty="0">
              <a:solidFill>
                <a:srgbClr val="074097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9" name="Text 6"/>
          <p:cNvSpPr/>
          <p:nvPr/>
        </p:nvSpPr>
        <p:spPr>
          <a:xfrm>
            <a:off x="848339" y="4830959"/>
            <a:ext cx="2336481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本系大學部修業滿兩年以上之學生</a:t>
            </a:r>
            <a:r>
              <a:rPr lang="en-US" sz="1400" dirty="0">
                <a:latin typeface="Noto Sans TC" pitchFamily="34" charset="0"/>
                <a:ea typeface="Noto Sans TC" pitchFamily="34" charset="-122"/>
              </a:rPr>
              <a:t>。</a:t>
            </a:r>
          </a:p>
        </p:txBody>
      </p:sp>
      <p:sp>
        <p:nvSpPr>
          <p:cNvPr id="10" name="Text 7"/>
          <p:cNvSpPr/>
          <p:nvPr/>
        </p:nvSpPr>
        <p:spPr>
          <a:xfrm>
            <a:off x="848339" y="5105272"/>
            <a:ext cx="1927097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buNone/>
            </a:pPr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主要對象：大三、大四同學</a:t>
            </a:r>
            <a:r>
              <a:rPr lang="en-US" sz="1400" dirty="0">
                <a:latin typeface="Noto Sans TC" pitchFamily="34" charset="0"/>
                <a:ea typeface="Noto Sans TC" pitchFamily="34" charset="-122"/>
              </a:rPr>
              <a:t>。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D3D777F-A677-8D90-C172-D72933E5ADEA}"/>
              </a:ext>
            </a:extLst>
          </p:cNvPr>
          <p:cNvGrpSpPr/>
          <p:nvPr/>
        </p:nvGrpSpPr>
        <p:grpSpPr>
          <a:xfrm>
            <a:off x="5840676" y="1273041"/>
            <a:ext cx="5986091" cy="4058467"/>
            <a:chOff x="1529406" y="-444137"/>
            <a:chExt cx="10289322" cy="6865182"/>
          </a:xfrm>
        </p:grpSpPr>
        <p:pic>
          <p:nvPicPr>
            <p:cNvPr id="12" name="圖片 11" descr="一張含有 人員, 電子產品, 室內, 電子工程 的圖片&#10;&#10;AI 產生的內容可能不正確。">
              <a:extLst>
                <a:ext uri="{FF2B5EF4-FFF2-40B4-BE49-F238E27FC236}">
                  <a16:creationId xmlns:a16="http://schemas.microsoft.com/office/drawing/2014/main" id="{F690AB47-37BA-CDB1-3AD4-C0CE64FFD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9406" y="-444137"/>
              <a:ext cx="5144661" cy="6858000"/>
            </a:xfrm>
            <a:prstGeom prst="rect">
              <a:avLst/>
            </a:prstGeom>
          </p:spPr>
        </p:pic>
        <p:pic>
          <p:nvPicPr>
            <p:cNvPr id="14" name="圖片 13" descr="一張含有 人員, 電子產品, 室內, 電子工程 的圖片&#10;&#10;AI 產生的內容可能不正確。">
              <a:extLst>
                <a:ext uri="{FF2B5EF4-FFF2-40B4-BE49-F238E27FC236}">
                  <a16:creationId xmlns:a16="http://schemas.microsoft.com/office/drawing/2014/main" id="{EEA13B8B-9D07-9059-0C3C-56A7A35C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067" y="-436955"/>
              <a:ext cx="5144661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099" y="690863"/>
            <a:ext cx="2988088" cy="4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實習實施流程概覽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1240945" y="2943151"/>
            <a:ext cx="868662" cy="22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479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1.</a:t>
            </a:r>
            <a:r>
              <a:rPr lang="en-US" sz="1600" b="1" dirty="0">
                <a:solidFill>
                  <a:srgbClr val="1A479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實習前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855278" y="3051089"/>
            <a:ext cx="863582" cy="22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845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2.</a:t>
            </a:r>
            <a:r>
              <a:rPr lang="en-US" sz="1600" b="1" dirty="0">
                <a:solidFill>
                  <a:srgbClr val="1845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實習中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10393420" y="3058084"/>
            <a:ext cx="873742" cy="22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846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3.</a:t>
            </a:r>
            <a:r>
              <a:rPr lang="en-US" sz="1600" b="1" dirty="0">
                <a:solidFill>
                  <a:srgbClr val="18469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實習末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215998" y="3162084"/>
            <a:ext cx="613410" cy="18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E4C4C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確認機構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0500097" y="3291758"/>
            <a:ext cx="603885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13C3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時數核算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888978" y="3689088"/>
            <a:ext cx="1046454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93A4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M oodle性平課程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048582" y="3338365"/>
            <a:ext cx="842010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E3C41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備齊申請文件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674842" y="3273079"/>
            <a:ext cx="842010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33F3D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指導老師訪視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0418820" y="3479713"/>
            <a:ext cx="727710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D3D3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滿意度調查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1100969" y="3520821"/>
            <a:ext cx="737235" cy="175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E3C3D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系審查通過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0373101" y="3667668"/>
            <a:ext cx="851535" cy="18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0404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成果報告繳交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5816455" y="3472855"/>
            <a:ext cx="613410" cy="181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6414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輔導紀錄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888978" y="5272908"/>
            <a:ext cx="4004310" cy="204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2D303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權益保障：一律簽訂實習合約、納入勞工保險，並由系上指導老師全程督導。</a:t>
            </a:r>
            <a:endParaRPr 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54B171E-AF8E-57DC-F8A5-5F6144192B40}"/>
              </a:ext>
            </a:extLst>
          </p:cNvPr>
          <p:cNvSpPr/>
          <p:nvPr/>
        </p:nvSpPr>
        <p:spPr>
          <a:xfrm>
            <a:off x="422205" y="2438912"/>
            <a:ext cx="1980000" cy="19800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實習前</a:t>
            </a: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確認實習機構</a:t>
            </a:r>
            <a:b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</a:br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 備齊申請文件</a:t>
            </a: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系委員會審查</a:t>
            </a: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完成</a:t>
            </a:r>
            <a:r>
              <a:rPr lang="en-US" altLang="zh-TW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Moodle</a:t>
            </a:r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性平教育課程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FDF29F4-BCCD-42EE-3641-D8929B9A823E}"/>
              </a:ext>
            </a:extLst>
          </p:cNvPr>
          <p:cNvSpPr/>
          <p:nvPr/>
        </p:nvSpPr>
        <p:spPr>
          <a:xfrm>
            <a:off x="5102852" y="2431897"/>
            <a:ext cx="1980000" cy="19800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實習中</a:t>
            </a:r>
            <a:endParaRPr lang="en-US" altLang="zh-TW" b="1" dirty="0">
              <a:solidFill>
                <a:srgbClr val="074097"/>
              </a:solidFill>
              <a:latin typeface="Noto Sans TC" pitchFamily="34" charset="0"/>
              <a:ea typeface="Noto Sans TC" pitchFamily="34" charset="-122"/>
            </a:endParaRP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</a:rPr>
              <a:t>指導老師訪視與輔導紀錄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6AB533DA-6FCA-1F4D-5668-CA2B32A47C51}"/>
              </a:ext>
            </a:extLst>
          </p:cNvPr>
          <p:cNvSpPr/>
          <p:nvPr/>
        </p:nvSpPr>
        <p:spPr>
          <a:xfrm>
            <a:off x="9690896" y="2442691"/>
            <a:ext cx="1980000" cy="19800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實習末</a:t>
            </a:r>
            <a:endParaRPr lang="en-US" altLang="zh-TW" b="1" dirty="0">
              <a:solidFill>
                <a:srgbClr val="074097"/>
              </a:solidFill>
              <a:latin typeface="Noto Sans TC" pitchFamily="34" charset="0"/>
              <a:ea typeface="Noto Sans TC" pitchFamily="34" charset="-122"/>
              <a:sym typeface="Noto Sans TC"/>
            </a:endParaRP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  <a:sym typeface="Noto Sans TC"/>
              </a:rPr>
              <a:t> 繳交時數證明</a:t>
            </a:r>
            <a:b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  <a:sym typeface="Calibri"/>
              </a:rPr>
            </a:br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  <a:sym typeface="Calibri"/>
              </a:rPr>
              <a:t>與</a:t>
            </a:r>
            <a:r>
              <a:rPr lang="zh-TW" altLang="en-US" sz="1400" dirty="0">
                <a:solidFill>
                  <a:schemeClr val="tx1"/>
                </a:solidFill>
                <a:latin typeface="Noto Sans TC" pitchFamily="34" charset="0"/>
                <a:ea typeface="Noto Sans TC" pitchFamily="34" charset="-122"/>
                <a:sym typeface="Noto Sans TC"/>
              </a:rPr>
              <a:t>成果報告</a:t>
            </a:r>
            <a:endParaRPr lang="zh-TW" altLang="en-US" sz="1400" dirty="0">
              <a:solidFill>
                <a:schemeClr val="tx1"/>
              </a:solidFill>
              <a:latin typeface="Noto Sans TC" pitchFamily="34" charset="0"/>
              <a:ea typeface="Noto Sans TC" pitchFamily="34" charset="-122"/>
            </a:endParaRPr>
          </a:p>
          <a:p>
            <a:pPr algn="ctr"/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099" y="680703"/>
            <a:ext cx="3689700" cy="50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實習前：必備文件清單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858499" y="2646614"/>
            <a:ext cx="2230068" cy="286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1.學生個別實習計畫</a:t>
            </a:r>
          </a:p>
        </p:txBody>
      </p:sp>
      <p:sp>
        <p:nvSpPr>
          <p:cNvPr id="5" name="Text 2"/>
          <p:cNvSpPr/>
          <p:nvPr/>
        </p:nvSpPr>
        <p:spPr>
          <a:xfrm>
            <a:off x="4627764" y="2646614"/>
            <a:ext cx="2006553" cy="286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2.校外實習合約書</a:t>
            </a:r>
          </a:p>
        </p:txBody>
      </p:sp>
      <p:sp>
        <p:nvSpPr>
          <p:cNvPr id="6" name="Text 3"/>
          <p:cNvSpPr/>
          <p:nvPr/>
        </p:nvSpPr>
        <p:spPr>
          <a:xfrm>
            <a:off x="8407190" y="2646614"/>
            <a:ext cx="2006553" cy="286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buNone/>
            </a:pPr>
            <a:r>
              <a:rPr 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3.公司聘僱同意函</a:t>
            </a:r>
          </a:p>
        </p:txBody>
      </p:sp>
      <p:sp>
        <p:nvSpPr>
          <p:cNvPr id="7" name="Text 4"/>
          <p:cNvSpPr/>
          <p:nvPr/>
        </p:nvSpPr>
        <p:spPr>
          <a:xfrm>
            <a:off x="8407190" y="3113962"/>
            <a:ext cx="2485642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buNone/>
            </a:pPr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需實習單位正式簽章，確認錄取意向</a:t>
            </a:r>
            <a:endParaRPr lang="en-US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8" name="Text 5"/>
          <p:cNvSpPr/>
          <p:nvPr/>
        </p:nvSpPr>
        <p:spPr>
          <a:xfrm>
            <a:off x="848339" y="3113961"/>
            <a:ext cx="2533267" cy="50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核心文件：定義實習內容</a:t>
            </a:r>
            <a:r>
              <a:rPr lang="zh-TW" altLang="en-US" sz="1400" dirty="0">
                <a:latin typeface="Noto Sans TC" pitchFamily="34" charset="0"/>
                <a:ea typeface="Noto Sans TC" pitchFamily="34" charset="-122"/>
              </a:rPr>
              <a:t>、</a:t>
            </a:r>
            <a:r>
              <a:rPr lang="en-US" altLang="zh-TW" sz="1400" dirty="0" err="1">
                <a:latin typeface="Noto Sans TC" pitchFamily="34" charset="0"/>
                <a:ea typeface="Noto Sans TC" pitchFamily="34" charset="-122"/>
              </a:rPr>
              <a:t>學習目標</a:t>
            </a:r>
            <a:r>
              <a:rPr lang="zh-TW" altLang="en-US" sz="1400" dirty="0">
                <a:latin typeface="Noto Sans TC" pitchFamily="34" charset="0"/>
                <a:ea typeface="Noto Sans TC" pitchFamily="34" charset="-122"/>
              </a:rPr>
              <a:t>、</a:t>
            </a:r>
            <a:endParaRPr lang="en-US" altLang="zh-TW" sz="1400" dirty="0">
              <a:latin typeface="Noto Sans TC" pitchFamily="34" charset="0"/>
              <a:ea typeface="Noto Sans TC" pitchFamily="34" charset="-122"/>
            </a:endParaRPr>
          </a:p>
          <a:p>
            <a:r>
              <a:rPr lang="zh-TW" altLang="en-US" sz="1400" dirty="0">
                <a:latin typeface="Noto Sans TC" pitchFamily="34" charset="0"/>
                <a:ea typeface="Noto Sans TC" pitchFamily="34" charset="-122"/>
              </a:rPr>
              <a:t>各階段實習內容具體規劃</a:t>
            </a:r>
            <a:endParaRPr lang="en-US" altLang="zh-TW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9" name="Text 6"/>
          <p:cNvSpPr/>
          <p:nvPr/>
        </p:nvSpPr>
        <p:spPr>
          <a:xfrm>
            <a:off x="4627764" y="3119042"/>
            <a:ext cx="2466592" cy="21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三方合約一式三份。包含福利、工時</a:t>
            </a:r>
            <a:r>
              <a:rPr lang="en-US" sz="1400" dirty="0">
                <a:latin typeface="Noto Sans TC" pitchFamily="34" charset="0"/>
                <a:ea typeface="Noto Sans TC" pitchFamily="34" charset="-122"/>
              </a:rPr>
              <a:t>、</a:t>
            </a:r>
          </a:p>
          <a:p>
            <a:r>
              <a:rPr lang="zh-TW" altLang="en-US" sz="1400" dirty="0">
                <a:latin typeface="Noto Sans TC" pitchFamily="34" charset="0"/>
                <a:ea typeface="Noto Sans TC" pitchFamily="34" charset="-122"/>
              </a:rPr>
              <a:t>實習學分數、時數、工作項目與 </a:t>
            </a:r>
            <a:endParaRPr lang="en-US" altLang="zh-TW" sz="1400" dirty="0">
              <a:latin typeface="Noto Sans TC" pitchFamily="34" charset="0"/>
              <a:ea typeface="Noto Sans TC" pitchFamily="34" charset="-122"/>
            </a:endParaRPr>
          </a:p>
          <a:p>
            <a:r>
              <a:rPr lang="en-US" altLang="zh-TW" sz="1400" dirty="0" err="1">
                <a:latin typeface="Noto Sans TC" pitchFamily="34" charset="0"/>
                <a:ea typeface="Noto Sans TC" pitchFamily="34" charset="-122"/>
              </a:rPr>
              <a:t>保險規範</a:t>
            </a:r>
            <a:endParaRPr lang="en-US" altLang="zh-TW" sz="1400" dirty="0">
              <a:latin typeface="Noto Sans TC" pitchFamily="34" charset="0"/>
              <a:ea typeface="Noto Sans TC" pitchFamily="34" charset="-122"/>
            </a:endParaRPr>
          </a:p>
          <a:p>
            <a:endParaRPr lang="en-US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407190" y="5323707"/>
            <a:ext cx="860869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altLang="zh-TW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5.</a:t>
            </a:r>
            <a:r>
              <a:rPr lang="zh-TW" alt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個人實習申請表</a:t>
            </a:r>
            <a:endParaRPr lang="en-US" b="1" dirty="0">
              <a:solidFill>
                <a:srgbClr val="074097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43259" y="5323707"/>
            <a:ext cx="1547182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altLang="zh-TW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3</a:t>
            </a:r>
            <a:r>
              <a:rPr 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.指導老師同意書</a:t>
            </a:r>
          </a:p>
        </p:txBody>
      </p:sp>
      <p:sp>
        <p:nvSpPr>
          <p:cNvPr id="14" name="Text 11"/>
          <p:cNvSpPr/>
          <p:nvPr/>
        </p:nvSpPr>
        <p:spPr>
          <a:xfrm>
            <a:off x="4627764" y="5323707"/>
            <a:ext cx="1902655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altLang="zh-TW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4</a:t>
            </a:r>
            <a:r>
              <a:rPr lang="en-US" b="1" dirty="0">
                <a:solidFill>
                  <a:srgbClr val="074097"/>
                </a:solidFill>
                <a:latin typeface="Noto Sans TC" pitchFamily="34" charset="0"/>
                <a:ea typeface="Noto Sans TC" pitchFamily="34" charset="-122"/>
              </a:rPr>
              <a:t>.校外實習家長同意書</a:t>
            </a:r>
          </a:p>
        </p:txBody>
      </p:sp>
      <p:sp>
        <p:nvSpPr>
          <p:cNvPr id="15" name="Text 12"/>
          <p:cNvSpPr/>
          <p:nvPr/>
        </p:nvSpPr>
        <p:spPr>
          <a:xfrm>
            <a:off x="8407190" y="5791055"/>
            <a:ext cx="2974656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buNone/>
            </a:pPr>
            <a:r>
              <a:rPr lang="zh-TW" altLang="en-US" sz="1400" dirty="0">
                <a:latin typeface="Noto Sans TC" pitchFamily="34" charset="0"/>
                <a:ea typeface="Noto Sans TC" pitchFamily="34" charset="-122"/>
              </a:rPr>
              <a:t>實習單位聯絡方式、實習主管姓名</a:t>
            </a:r>
            <a:endParaRPr lang="en-US" altLang="zh-TW" sz="1400" dirty="0">
              <a:latin typeface="Noto Sans TC" pitchFamily="34" charset="0"/>
              <a:ea typeface="Noto Sans TC" pitchFamily="34" charset="-122"/>
            </a:endParaRPr>
          </a:p>
          <a:p>
            <a:pPr indent="0">
              <a:buNone/>
            </a:pPr>
            <a:r>
              <a:rPr lang="zh-TW" altLang="en-US" sz="1400" dirty="0">
                <a:latin typeface="Noto Sans TC" pitchFamily="34" charset="0"/>
                <a:ea typeface="Noto Sans TC" pitchFamily="34" charset="-122"/>
              </a:rPr>
              <a:t>、實習生職務與任職單位</a:t>
            </a:r>
            <a:endParaRPr lang="en-US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73738" y="5791055"/>
            <a:ext cx="3114292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buNone/>
            </a:pPr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確認校內指導老師已了解並願意輔導</a:t>
            </a:r>
            <a:endParaRPr lang="en-US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627764" y="5791055"/>
            <a:ext cx="2978073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buNone/>
            </a:pPr>
            <a:r>
              <a:rPr lang="en-US" sz="1400" dirty="0" err="1">
                <a:latin typeface="Noto Sans TC" pitchFamily="34" charset="0"/>
                <a:ea typeface="Noto Sans TC" pitchFamily="34" charset="-122"/>
              </a:rPr>
              <a:t>需家長簽章</a:t>
            </a:r>
            <a:endParaRPr lang="en-US" sz="1400" dirty="0"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7D02CC-5D87-6338-3C19-B9317C4B3D5B}"/>
              </a:ext>
            </a:extLst>
          </p:cNvPr>
          <p:cNvSpPr/>
          <p:nvPr/>
        </p:nvSpPr>
        <p:spPr>
          <a:xfrm>
            <a:off x="8054107" y="844955"/>
            <a:ext cx="3612825" cy="3131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" y="0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099" y="675623"/>
            <a:ext cx="3723831" cy="543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06409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文件簽章流程(重要！）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8320832" y="1910032"/>
            <a:ext cx="1158214" cy="116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ecueezy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10063228" y="1889713"/>
            <a:ext cx="1463007" cy="233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FCFC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ovecteezy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7061023" y="2692333"/>
            <a:ext cx="1183567" cy="362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F9FA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Vecteezy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9717797" y="2804090"/>
            <a:ext cx="650227" cy="116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Leezy</a:t>
            </a:r>
            <a:endParaRPr lang="en-US" sz="600" dirty="0"/>
          </a:p>
        </p:txBody>
      </p:sp>
      <p:sp>
        <p:nvSpPr>
          <p:cNvPr id="14" name="Text 11"/>
          <p:cNvSpPr/>
          <p:nvPr/>
        </p:nvSpPr>
        <p:spPr>
          <a:xfrm>
            <a:off x="6329522" y="3627029"/>
            <a:ext cx="883901" cy="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4A1A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eteezy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6730832" y="4439809"/>
            <a:ext cx="3560994" cy="502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9D9DA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 o eteezy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0205465" y="5023994"/>
            <a:ext cx="1219173" cy="426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700" dirty="0">
                <a:solidFill>
                  <a:srgbClr val="A5A4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sarn</a:t>
            </a:r>
            <a:endParaRPr lang="en-US" sz="1700" dirty="0"/>
          </a:p>
        </p:txBody>
      </p:sp>
      <p:sp>
        <p:nvSpPr>
          <p:cNvPr id="22" name="Text 19"/>
          <p:cNvSpPr/>
          <p:nvPr/>
        </p:nvSpPr>
        <p:spPr>
          <a:xfrm>
            <a:off x="6329522" y="5486263"/>
            <a:ext cx="707953" cy="362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F1F1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eteezy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10337542" y="5501502"/>
            <a:ext cx="992903" cy="33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Vee teezy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8148116" y="5521822"/>
            <a:ext cx="992903" cy="303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Vee teezy</a:t>
            </a:r>
            <a:endParaRPr lang="en-US" sz="1500" dirty="0"/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ADE1746E-7CE5-FEAB-8037-C405064BD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54038"/>
              </p:ext>
            </p:extLst>
          </p:nvPr>
        </p:nvGraphicFramePr>
        <p:xfrm>
          <a:off x="540897" y="1664916"/>
          <a:ext cx="11386059" cy="426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179">
                  <a:extLst>
                    <a:ext uri="{9D8B030D-6E8A-4147-A177-3AD203B41FA5}">
                      <a16:colId xmlns:a16="http://schemas.microsoft.com/office/drawing/2014/main" val="2822045967"/>
                    </a:ext>
                  </a:extLst>
                </a:gridCol>
                <a:gridCol w="7823880">
                  <a:extLst>
                    <a:ext uri="{9D8B030D-6E8A-4147-A177-3AD203B41FA5}">
                      <a16:colId xmlns:a16="http://schemas.microsoft.com/office/drawing/2014/main" val="1282013795"/>
                    </a:ext>
                  </a:extLst>
                </a:gridCol>
              </a:tblGrid>
              <a:tr h="710509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Noto Sans TC" panose="020B0200000000000000" pitchFamily="34" charset="-120"/>
                          <a:ea typeface="Noto Sans TC" panose="020B0200000000000000" pitchFamily="34" charset="-120"/>
                        </a:rPr>
                        <a:t>文件項目</a:t>
                      </a:r>
                    </a:p>
                  </a:txBody>
                  <a:tcPr>
                    <a:solidFill>
                      <a:srgbClr val="0040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Noto Sans TC" panose="020B0200000000000000" pitchFamily="34" charset="-120"/>
                          <a:ea typeface="Noto Sans TC" panose="020B0200000000000000" pitchFamily="34" charset="-120"/>
                        </a:rPr>
                        <a:t>簽章對象與流程</a:t>
                      </a:r>
                    </a:p>
                  </a:txBody>
                  <a:tcPr>
                    <a:solidFill>
                      <a:srgbClr val="004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52426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err="1">
                          <a:solidFill>
                            <a:srgbClr val="0C080E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實習合約書</a:t>
                      </a:r>
                      <a:endParaRPr lang="en-US" altLang="zh-TW" sz="1800" b="1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  <a:p>
                      <a:endParaRPr lang="zh-TW" altLang="en-US" b="1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rgbClr val="17131D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1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.公司(</a:t>
                      </a:r>
                      <a:r>
                        <a:rPr lang="en-US" altLang="zh-TW" sz="1800" b="0" dirty="0" err="1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大小章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)</a:t>
                      </a:r>
                      <a:r>
                        <a:rPr lang="en-US" altLang="zh-TW" sz="1800" b="0" dirty="0">
                          <a:solidFill>
                            <a:srgbClr val="17131D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2.學生3.學校(</a:t>
                      </a:r>
                      <a:r>
                        <a:rPr lang="en-US" altLang="zh-TW" sz="1800" b="0" dirty="0" err="1">
                          <a:solidFill>
                            <a:srgbClr val="17131D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大小章</a:t>
                      </a:r>
                      <a:r>
                        <a:rPr lang="en-US" altLang="zh-TW" sz="1800" b="0" dirty="0">
                          <a:solidFill>
                            <a:srgbClr val="17131D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)</a:t>
                      </a:r>
                      <a:endParaRPr lang="en-US" altLang="zh-TW" sz="1800" b="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  <a:p>
                      <a:endParaRPr lang="zh-TW" altLang="en-US" b="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35632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err="1">
                          <a:solidFill>
                            <a:srgbClr val="0C081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個別實習計畫</a:t>
                      </a:r>
                      <a:endParaRPr lang="en-US" altLang="zh-TW" sz="1800" b="1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  <a:p>
                      <a:endParaRPr lang="zh-TW" altLang="en-US" b="1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err="1">
                          <a:solidFill>
                            <a:srgbClr val="1D1823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學生→</a:t>
                      </a:r>
                      <a:r>
                        <a:rPr lang="en-US" altLang="zh-TW" sz="1800" b="0" dirty="0" err="1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實習單位主管</a:t>
                      </a:r>
                      <a:r>
                        <a:rPr lang="en-US" altLang="zh-TW" sz="1800" b="0" dirty="0" err="1">
                          <a:solidFill>
                            <a:srgbClr val="1D1823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→學校指導老師</a:t>
                      </a:r>
                      <a:r>
                        <a:rPr lang="zh-TW" altLang="en-US" sz="1800" b="0" dirty="0">
                          <a:solidFill>
                            <a:srgbClr val="1D1823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→系主任</a:t>
                      </a:r>
                      <a:endParaRPr lang="en-US" altLang="zh-TW" sz="1800" b="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  <a:p>
                      <a:endParaRPr lang="zh-TW" altLang="en-US" b="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71309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Noto Sans TC" panose="020B0200000000000000" pitchFamily="34" charset="-120"/>
                          <a:ea typeface="Noto Sans TC" panose="020B0200000000000000" pitchFamily="34" charset="-120"/>
                        </a:rPr>
                        <a:t>校外實習申請表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latin typeface="Noto Sans TC" panose="020B0200000000000000" pitchFamily="34" charset="-120"/>
                          <a:ea typeface="Noto Sans TC" panose="020B0200000000000000" pitchFamily="34" charset="-120"/>
                        </a:rPr>
                        <a:t>學生→</a:t>
                      </a:r>
                      <a:r>
                        <a:rPr lang="zh-TW" altLang="en-US" b="0" dirty="0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</a:rPr>
                        <a:t>實習單位老師</a:t>
                      </a:r>
                      <a:r>
                        <a:rPr lang="zh-TW" altLang="en-US" b="0" dirty="0">
                          <a:latin typeface="Noto Sans TC" panose="020B0200000000000000" pitchFamily="34" charset="-120"/>
                          <a:ea typeface="Noto Sans TC" panose="020B0200000000000000" pitchFamily="34" charset="-120"/>
                        </a:rPr>
                        <a:t>→系主任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104802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err="1">
                          <a:solidFill>
                            <a:srgbClr val="0A070E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老師</a:t>
                      </a:r>
                      <a:r>
                        <a:rPr lang="en-US" altLang="zh-TW" sz="1800" b="1" dirty="0">
                          <a:solidFill>
                            <a:srgbClr val="0A070E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/</a:t>
                      </a:r>
                      <a:r>
                        <a:rPr lang="en-US" altLang="zh-TW" sz="1800" b="1" dirty="0" err="1">
                          <a:solidFill>
                            <a:srgbClr val="0A070E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家長同</a:t>
                      </a:r>
                      <a:r>
                        <a:rPr lang="zh-TW" altLang="en-US" sz="1800" b="1" dirty="0">
                          <a:solidFill>
                            <a:srgbClr val="0A070E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意書</a:t>
                      </a:r>
                      <a:endParaRPr lang="en-US" altLang="zh-TW" sz="1800" b="1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err="1">
                          <a:solidFill>
                            <a:srgbClr val="1F1A26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指導老師親簽</a:t>
                      </a:r>
                      <a:r>
                        <a:rPr lang="en-US" altLang="zh-TW" sz="1800" b="0" dirty="0">
                          <a:solidFill>
                            <a:srgbClr val="1F1A26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/</a:t>
                      </a:r>
                      <a:r>
                        <a:rPr lang="en-US" altLang="zh-TW" sz="1800" b="0" dirty="0" err="1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家長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(</a:t>
                      </a:r>
                      <a:r>
                        <a:rPr lang="en-US" altLang="zh-TW" sz="1800" b="0" dirty="0" err="1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監護人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)</a:t>
                      </a:r>
                      <a:r>
                        <a:rPr lang="en-US" altLang="zh-TW" sz="1800" b="0" dirty="0" err="1">
                          <a:solidFill>
                            <a:srgbClr val="FF0000"/>
                          </a:solidFill>
                          <a:latin typeface="Noto Sans TC" panose="020B0200000000000000" pitchFamily="34" charset="-120"/>
                          <a:ea typeface="Noto Sans TC" panose="020B0200000000000000" pitchFamily="34" charset="-120"/>
                          <a:cs typeface="Noto Sans TC" pitchFamily="34" charset="-120"/>
                        </a:rPr>
                        <a:t>親簽</a:t>
                      </a:r>
                      <a:endParaRPr lang="en-US" altLang="zh-TW" sz="1800" b="0" dirty="0">
                        <a:solidFill>
                          <a:srgbClr val="FF0000"/>
                        </a:solidFill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74197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126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099" y="685783"/>
            <a:ext cx="4410361" cy="49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實習異動：終止與轉換申請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53706" y="2971726"/>
            <a:ext cx="1397744" cy="233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C305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 適應不良處理流程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68946" y="3449234"/>
            <a:ext cx="2324612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369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1.第一時間聯繫系上指導老師反映。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608915" y="3677828"/>
            <a:ext cx="3929631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646574"/>
                </a:solidFill>
                <a:latin typeface="Noto Sans TC" pitchFamily="34" charset="0"/>
                <a:ea typeface="Noto Sans TC" pitchFamily="34" charset="-122"/>
              </a:rPr>
              <a:t>學校責任：輔導教師應密切關注學生適應狀況，確保學生權益</a:t>
            </a:r>
            <a:endParaRPr lang="en-US" sz="1400" b="1" dirty="0">
              <a:solidFill>
                <a:srgbClr val="646574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3866" y="3754026"/>
            <a:ext cx="2239015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66C7A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2.老師進行實地/電話輔導與紀錄。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613995" y="3947061"/>
            <a:ext cx="3053713" cy="21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6566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未受損。如環境異常或權益受損</a:t>
            </a:r>
            <a:r>
              <a:rPr lang="en-US" sz="1400" b="1" dirty="0">
                <a:solidFill>
                  <a:srgbClr val="6566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，</a:t>
            </a:r>
            <a:r>
              <a:rPr lang="zh-TW" altLang="en-US" sz="1400" b="1" dirty="0">
                <a:solidFill>
                  <a:srgbClr val="6566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會</a:t>
            </a:r>
            <a:r>
              <a:rPr lang="en-US" sz="1400" b="1" dirty="0" err="1">
                <a:solidFill>
                  <a:srgbClr val="6566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主動介入</a:t>
            </a:r>
            <a:r>
              <a:rPr lang="en-US" sz="1400" b="1" dirty="0">
                <a:solidFill>
                  <a:srgbClr val="656675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。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63866" y="4058819"/>
            <a:ext cx="3597278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26776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3.若仍無法解決，填寫「學生校外實習終止/轉換申請單」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58786" y="4373771"/>
            <a:ext cx="3022794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469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4.需包含：原機構名稱、轉換原因、輔導紀錄。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563866" y="4678563"/>
            <a:ext cx="3022794" cy="22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3697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5.經系辦審核通過，協助轉換新機構完成課程。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" y="171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8499" y="680703"/>
            <a:ext cx="4381786" cy="50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關鍵日期</a:t>
            </a:r>
            <a:r>
              <a:rPr lang="en-US" sz="2800" b="1" dirty="0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：</a:t>
            </a:r>
            <a:r>
              <a:rPr lang="zh-TW" altLang="en-US" sz="2800" b="1" dirty="0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申請</a:t>
            </a:r>
            <a:r>
              <a:rPr lang="en-US" sz="2800" b="1" dirty="0" err="1">
                <a:solidFill>
                  <a:srgbClr val="0640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文件繳交截止日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8206106" y="1916409"/>
            <a:ext cx="1550777" cy="724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6000" b="1" dirty="0">
                <a:solidFill>
                  <a:srgbClr val="024098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Courier New" pitchFamily="34" charset="-120"/>
              </a:rPr>
              <a:t>01.23</a:t>
            </a:r>
          </a:p>
        </p:txBody>
      </p:sp>
      <p:sp>
        <p:nvSpPr>
          <p:cNvPr id="5" name="Text 2"/>
          <p:cNvSpPr/>
          <p:nvPr/>
        </p:nvSpPr>
        <p:spPr>
          <a:xfrm>
            <a:off x="2343148" y="1994103"/>
            <a:ext cx="2275033" cy="989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024098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Courier New" pitchFamily="34" charset="-120"/>
              </a:rPr>
              <a:t>07.23</a:t>
            </a:r>
          </a:p>
        </p:txBody>
      </p:sp>
      <p:sp>
        <p:nvSpPr>
          <p:cNvPr id="6" name="Text 3"/>
          <p:cNvSpPr/>
          <p:nvPr/>
        </p:nvSpPr>
        <p:spPr>
          <a:xfrm>
            <a:off x="8431291" y="3754026"/>
            <a:ext cx="813339" cy="280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b="1" dirty="0" err="1">
                <a:solidFill>
                  <a:srgbClr val="565C6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下學期實習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2004291" y="3725485"/>
            <a:ext cx="2959685" cy="303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 err="1">
                <a:solidFill>
                  <a:srgbClr val="565D6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上學期</a:t>
            </a:r>
            <a:r>
              <a:rPr lang="en-US" sz="2400" b="1" dirty="0">
                <a:solidFill>
                  <a:srgbClr val="565D6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/</a:t>
            </a:r>
            <a:r>
              <a:rPr lang="en-US" sz="2400" b="1" dirty="0" err="1">
                <a:solidFill>
                  <a:srgbClr val="565D6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全學年實習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3012365" y="4160416"/>
            <a:ext cx="813339" cy="198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b="1" dirty="0" err="1">
                <a:solidFill>
                  <a:srgbClr val="565D6E"/>
                </a:solidFill>
                <a:latin typeface="Noto Sans TC" pitchFamily="34" charset="0"/>
                <a:ea typeface="Noto Sans TC" pitchFamily="34" charset="-122"/>
              </a:rPr>
              <a:t>截止日期</a:t>
            </a:r>
            <a:endParaRPr lang="en-US" sz="2400" b="1" dirty="0">
              <a:solidFill>
                <a:srgbClr val="565D6E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74826" y="4160416"/>
            <a:ext cx="813339" cy="198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400" b="1" dirty="0" err="1">
                <a:solidFill>
                  <a:srgbClr val="565D6E"/>
                </a:solidFill>
                <a:latin typeface="Noto Sans TC" pitchFamily="34" charset="0"/>
                <a:ea typeface="Noto Sans TC" pitchFamily="34" charset="-122"/>
              </a:rPr>
              <a:t>截止日期</a:t>
            </a:r>
            <a:endParaRPr lang="en-US" sz="2400" b="1" dirty="0">
              <a:solidFill>
                <a:srgbClr val="565D6E"/>
              </a:solidFill>
              <a:latin typeface="Noto Sans TC" pitchFamily="34" charset="0"/>
              <a:ea typeface="Noto Sans TC" pitchFamily="34" charset="-122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091484" y="4917214"/>
            <a:ext cx="3890010" cy="286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DC295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請務必於截止日前送至系辦，逾期不予受理！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8019" y="675623"/>
            <a:ext cx="4073843" cy="508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6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必修：性別平等教育宣導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63866" y="2956486"/>
            <a:ext cx="2672006" cy="245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50F1A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平台：登入 CHUMoodle 自學課程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558786" y="3296838"/>
            <a:ext cx="4161014" cy="257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9121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路徑：搜尋「性別平等教育宣導課程(7000_SLC0009)」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563866" y="3642269"/>
            <a:ext cx="3154005" cy="245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9121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單元：完成基礎、觀念、防治等17個單元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777286" y="3632109"/>
            <a:ext cx="2021802" cy="2920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C4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l».Gender Equality Badge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4185" y="3982620"/>
            <a:ext cx="3298886" cy="245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91320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期限：須於「實習開始前」完成並考核通過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8381790" y="4008020"/>
            <a:ext cx="1473612" cy="204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D489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性平教育通過勳章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894058" y="4627764"/>
            <a:ext cx="2400393" cy="204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A382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通過後請至「簡歷」確認是否獲得勳章！</a:t>
            </a:r>
            <a:endParaRPr lang="en-US" sz="2000" dirty="0"/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47110339-B262-7ADF-F986-398A2DDC1D55}"/>
              </a:ext>
            </a:extLst>
          </p:cNvPr>
          <p:cNvGrpSpPr/>
          <p:nvPr/>
        </p:nvGrpSpPr>
        <p:grpSpPr>
          <a:xfrm>
            <a:off x="4308874" y="540859"/>
            <a:ext cx="7457017" cy="6327987"/>
            <a:chOff x="5749881" y="701307"/>
            <a:chExt cx="11185525" cy="9491980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4553A29B-304B-4F99-13B7-D60EF481065B}"/>
                </a:ext>
              </a:extLst>
            </p:cNvPr>
            <p:cNvSpPr/>
            <p:nvPr/>
          </p:nvSpPr>
          <p:spPr>
            <a:xfrm>
              <a:off x="9115988" y="1048828"/>
              <a:ext cx="7798434" cy="8551545"/>
            </a:xfrm>
            <a:custGeom>
              <a:avLst/>
              <a:gdLst/>
              <a:ahLst/>
              <a:cxnLst/>
              <a:rect l="l" t="t" r="r" b="b"/>
              <a:pathLst>
                <a:path w="7798434" h="8551545">
                  <a:moveTo>
                    <a:pt x="7740247" y="8551290"/>
                  </a:moveTo>
                  <a:lnTo>
                    <a:pt x="58653" y="8551290"/>
                  </a:lnTo>
                  <a:lnTo>
                    <a:pt x="35930" y="8546647"/>
                  </a:lnTo>
                  <a:lnTo>
                    <a:pt x="17274" y="8534025"/>
                  </a:lnTo>
                  <a:lnTo>
                    <a:pt x="4645" y="8515380"/>
                  </a:lnTo>
                  <a:lnTo>
                    <a:pt x="0" y="8492670"/>
                  </a:lnTo>
                  <a:lnTo>
                    <a:pt x="0" y="58619"/>
                  </a:lnTo>
                  <a:lnTo>
                    <a:pt x="4645" y="35909"/>
                  </a:lnTo>
                  <a:lnTo>
                    <a:pt x="17274" y="17264"/>
                  </a:lnTo>
                  <a:lnTo>
                    <a:pt x="35930" y="4642"/>
                  </a:lnTo>
                  <a:lnTo>
                    <a:pt x="58653" y="0"/>
                  </a:lnTo>
                  <a:lnTo>
                    <a:pt x="7739443" y="0"/>
                  </a:lnTo>
                  <a:lnTo>
                    <a:pt x="7762167" y="4642"/>
                  </a:lnTo>
                  <a:lnTo>
                    <a:pt x="7780822" y="17264"/>
                  </a:lnTo>
                  <a:lnTo>
                    <a:pt x="7793452" y="35909"/>
                  </a:lnTo>
                  <a:lnTo>
                    <a:pt x="7798097" y="58619"/>
                  </a:lnTo>
                  <a:lnTo>
                    <a:pt x="7798097" y="8491867"/>
                  </a:lnTo>
                  <a:lnTo>
                    <a:pt x="7793916" y="8515041"/>
                  </a:lnTo>
                  <a:lnTo>
                    <a:pt x="7781525" y="8533925"/>
                  </a:lnTo>
                  <a:lnTo>
                    <a:pt x="7762958" y="8546635"/>
                  </a:lnTo>
                  <a:lnTo>
                    <a:pt x="7740247" y="8551290"/>
                  </a:lnTo>
                  <a:close/>
                </a:path>
              </a:pathLst>
            </a:custGeom>
            <a:solidFill>
              <a:srgbClr val="ED9D7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40179A90-2316-50A4-30A8-C26B5D8F6913}"/>
                </a:ext>
              </a:extLst>
            </p:cNvPr>
            <p:cNvSpPr/>
            <p:nvPr/>
          </p:nvSpPr>
          <p:spPr>
            <a:xfrm>
              <a:off x="9095902" y="1028753"/>
              <a:ext cx="7839075" cy="8591550"/>
            </a:xfrm>
            <a:custGeom>
              <a:avLst/>
              <a:gdLst/>
              <a:ahLst/>
              <a:cxnLst/>
              <a:rect l="l" t="t" r="r" b="b"/>
              <a:pathLst>
                <a:path w="7839075" h="8591550">
                  <a:moveTo>
                    <a:pt x="7760334" y="8591440"/>
                  </a:moveTo>
                  <a:lnTo>
                    <a:pt x="78740" y="8591440"/>
                  </a:lnTo>
                  <a:lnTo>
                    <a:pt x="48132" y="8585242"/>
                  </a:lnTo>
                  <a:lnTo>
                    <a:pt x="23099" y="8568353"/>
                  </a:lnTo>
                  <a:lnTo>
                    <a:pt x="6201" y="8543335"/>
                  </a:lnTo>
                  <a:lnTo>
                    <a:pt x="0" y="8512745"/>
                  </a:lnTo>
                  <a:lnTo>
                    <a:pt x="0" y="78694"/>
                  </a:lnTo>
                  <a:lnTo>
                    <a:pt x="6201" y="48104"/>
                  </a:lnTo>
                  <a:lnTo>
                    <a:pt x="23099" y="23086"/>
                  </a:lnTo>
                  <a:lnTo>
                    <a:pt x="48132" y="6198"/>
                  </a:lnTo>
                  <a:lnTo>
                    <a:pt x="78740" y="0"/>
                  </a:lnTo>
                  <a:lnTo>
                    <a:pt x="7760334" y="0"/>
                  </a:lnTo>
                  <a:lnTo>
                    <a:pt x="7790941" y="6198"/>
                  </a:lnTo>
                  <a:lnTo>
                    <a:pt x="7815974" y="23086"/>
                  </a:lnTo>
                  <a:lnTo>
                    <a:pt x="7825872" y="37741"/>
                  </a:lnTo>
                  <a:lnTo>
                    <a:pt x="78740" y="37741"/>
                  </a:lnTo>
                  <a:lnTo>
                    <a:pt x="62846" y="40978"/>
                  </a:lnTo>
                  <a:lnTo>
                    <a:pt x="49815" y="49786"/>
                  </a:lnTo>
                  <a:lnTo>
                    <a:pt x="41002" y="62809"/>
                  </a:lnTo>
                  <a:lnTo>
                    <a:pt x="37763" y="78694"/>
                  </a:lnTo>
                  <a:lnTo>
                    <a:pt x="37763" y="8512745"/>
                  </a:lnTo>
                  <a:lnTo>
                    <a:pt x="41002" y="8528630"/>
                  </a:lnTo>
                  <a:lnTo>
                    <a:pt x="49815" y="8541654"/>
                  </a:lnTo>
                  <a:lnTo>
                    <a:pt x="62846" y="8550462"/>
                  </a:lnTo>
                  <a:lnTo>
                    <a:pt x="78740" y="8553699"/>
                  </a:lnTo>
                  <a:lnTo>
                    <a:pt x="7825872" y="8553699"/>
                  </a:lnTo>
                  <a:lnTo>
                    <a:pt x="7815974" y="8568353"/>
                  </a:lnTo>
                  <a:lnTo>
                    <a:pt x="7790941" y="8585242"/>
                  </a:lnTo>
                  <a:lnTo>
                    <a:pt x="7760334" y="8591440"/>
                  </a:lnTo>
                  <a:close/>
                </a:path>
                <a:path w="7839075" h="8591550">
                  <a:moveTo>
                    <a:pt x="7825872" y="8553699"/>
                  </a:moveTo>
                  <a:lnTo>
                    <a:pt x="7760334" y="8553699"/>
                  </a:lnTo>
                  <a:lnTo>
                    <a:pt x="7776228" y="8550462"/>
                  </a:lnTo>
                  <a:lnTo>
                    <a:pt x="7789259" y="8541654"/>
                  </a:lnTo>
                  <a:lnTo>
                    <a:pt x="7798072" y="8528630"/>
                  </a:lnTo>
                  <a:lnTo>
                    <a:pt x="7801311" y="8512745"/>
                  </a:lnTo>
                  <a:lnTo>
                    <a:pt x="7801311" y="78694"/>
                  </a:lnTo>
                  <a:lnTo>
                    <a:pt x="7798072" y="62809"/>
                  </a:lnTo>
                  <a:lnTo>
                    <a:pt x="7789259" y="49786"/>
                  </a:lnTo>
                  <a:lnTo>
                    <a:pt x="7776228" y="40978"/>
                  </a:lnTo>
                  <a:lnTo>
                    <a:pt x="7760334" y="37741"/>
                  </a:lnTo>
                  <a:lnTo>
                    <a:pt x="7825872" y="37741"/>
                  </a:lnTo>
                  <a:lnTo>
                    <a:pt x="7832872" y="48104"/>
                  </a:lnTo>
                  <a:lnTo>
                    <a:pt x="7839074" y="78694"/>
                  </a:lnTo>
                  <a:lnTo>
                    <a:pt x="7839074" y="8512745"/>
                  </a:lnTo>
                  <a:lnTo>
                    <a:pt x="7832872" y="8543335"/>
                  </a:lnTo>
                  <a:lnTo>
                    <a:pt x="7825872" y="8553699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6CED955-1292-154B-8CB4-0FE56DCE3D26}"/>
                </a:ext>
              </a:extLst>
            </p:cNvPr>
            <p:cNvSpPr/>
            <p:nvPr/>
          </p:nvSpPr>
          <p:spPr>
            <a:xfrm>
              <a:off x="8827827" y="721397"/>
              <a:ext cx="7836534" cy="8608695"/>
            </a:xfrm>
            <a:custGeom>
              <a:avLst/>
              <a:gdLst/>
              <a:ahLst/>
              <a:cxnLst/>
              <a:rect l="l" t="t" r="r" b="b"/>
              <a:pathLst>
                <a:path w="7836534" h="8608695">
                  <a:moveTo>
                    <a:pt x="7778328" y="8608455"/>
                  </a:moveTo>
                  <a:lnTo>
                    <a:pt x="58664" y="8608455"/>
                  </a:lnTo>
                  <a:lnTo>
                    <a:pt x="35937" y="8603809"/>
                  </a:lnTo>
                  <a:lnTo>
                    <a:pt x="17277" y="8591177"/>
                  </a:lnTo>
                  <a:lnTo>
                    <a:pt x="4645" y="8572519"/>
                  </a:lnTo>
                  <a:lnTo>
                    <a:pt x="0" y="8549792"/>
                  </a:lnTo>
                  <a:lnTo>
                    <a:pt x="0" y="58661"/>
                  </a:lnTo>
                  <a:lnTo>
                    <a:pt x="4645" y="35935"/>
                  </a:lnTo>
                  <a:lnTo>
                    <a:pt x="17277" y="17277"/>
                  </a:lnTo>
                  <a:lnTo>
                    <a:pt x="35937" y="4645"/>
                  </a:lnTo>
                  <a:lnTo>
                    <a:pt x="58664" y="0"/>
                  </a:lnTo>
                  <a:lnTo>
                    <a:pt x="7777524" y="0"/>
                  </a:lnTo>
                  <a:lnTo>
                    <a:pt x="7800252" y="4645"/>
                  </a:lnTo>
                  <a:lnTo>
                    <a:pt x="7818911" y="17277"/>
                  </a:lnTo>
                  <a:lnTo>
                    <a:pt x="7831543" y="35935"/>
                  </a:lnTo>
                  <a:lnTo>
                    <a:pt x="7836189" y="58661"/>
                  </a:lnTo>
                  <a:lnTo>
                    <a:pt x="7836189" y="8548989"/>
                  </a:lnTo>
                  <a:lnTo>
                    <a:pt x="7832008" y="8572180"/>
                  </a:lnTo>
                  <a:lnTo>
                    <a:pt x="7819614" y="8591077"/>
                  </a:lnTo>
                  <a:lnTo>
                    <a:pt x="7801043" y="8603796"/>
                  </a:lnTo>
                  <a:lnTo>
                    <a:pt x="7778328" y="8608455"/>
                  </a:lnTo>
                  <a:close/>
                </a:path>
              </a:pathLst>
            </a:custGeom>
            <a:solidFill>
              <a:srgbClr val="FDF9F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EADBCAE6-9472-DC33-65FB-BEEB8EC910B0}"/>
                </a:ext>
              </a:extLst>
            </p:cNvPr>
            <p:cNvSpPr/>
            <p:nvPr/>
          </p:nvSpPr>
          <p:spPr>
            <a:xfrm>
              <a:off x="8807736" y="701307"/>
              <a:ext cx="7877175" cy="8648700"/>
            </a:xfrm>
            <a:custGeom>
              <a:avLst/>
              <a:gdLst/>
              <a:ahLst/>
              <a:cxnLst/>
              <a:rect l="l" t="t" r="r" b="b"/>
              <a:pathLst>
                <a:path w="7877175" h="8648700">
                  <a:moveTo>
                    <a:pt x="7798419" y="8648634"/>
                  </a:moveTo>
                  <a:lnTo>
                    <a:pt x="78755" y="8648634"/>
                  </a:lnTo>
                  <a:lnTo>
                    <a:pt x="48142" y="8642431"/>
                  </a:lnTo>
                  <a:lnTo>
                    <a:pt x="23104" y="8625530"/>
                  </a:lnTo>
                  <a:lnTo>
                    <a:pt x="6202" y="8600494"/>
                  </a:lnTo>
                  <a:lnTo>
                    <a:pt x="0" y="8569882"/>
                  </a:lnTo>
                  <a:lnTo>
                    <a:pt x="0" y="78751"/>
                  </a:lnTo>
                  <a:lnTo>
                    <a:pt x="6202" y="48139"/>
                  </a:lnTo>
                  <a:lnTo>
                    <a:pt x="23104" y="23103"/>
                  </a:lnTo>
                  <a:lnTo>
                    <a:pt x="48142" y="6202"/>
                  </a:lnTo>
                  <a:lnTo>
                    <a:pt x="78755" y="0"/>
                  </a:lnTo>
                  <a:lnTo>
                    <a:pt x="7798419" y="0"/>
                  </a:lnTo>
                  <a:lnTo>
                    <a:pt x="7829032" y="6202"/>
                  </a:lnTo>
                  <a:lnTo>
                    <a:pt x="7854070" y="23103"/>
                  </a:lnTo>
                  <a:lnTo>
                    <a:pt x="7863970" y="37768"/>
                  </a:lnTo>
                  <a:lnTo>
                    <a:pt x="78755" y="37768"/>
                  </a:lnTo>
                  <a:lnTo>
                    <a:pt x="62858" y="41008"/>
                  </a:lnTo>
                  <a:lnTo>
                    <a:pt x="49824" y="49822"/>
                  </a:lnTo>
                  <a:lnTo>
                    <a:pt x="41009" y="62855"/>
                  </a:lnTo>
                  <a:lnTo>
                    <a:pt x="37770" y="78751"/>
                  </a:lnTo>
                  <a:lnTo>
                    <a:pt x="37770" y="8569882"/>
                  </a:lnTo>
                  <a:lnTo>
                    <a:pt x="41009" y="8585778"/>
                  </a:lnTo>
                  <a:lnTo>
                    <a:pt x="49824" y="8598811"/>
                  </a:lnTo>
                  <a:lnTo>
                    <a:pt x="62858" y="8607625"/>
                  </a:lnTo>
                  <a:lnTo>
                    <a:pt x="78755" y="8610865"/>
                  </a:lnTo>
                  <a:lnTo>
                    <a:pt x="7863970" y="8610865"/>
                  </a:lnTo>
                  <a:lnTo>
                    <a:pt x="7854070" y="8625530"/>
                  </a:lnTo>
                  <a:lnTo>
                    <a:pt x="7829032" y="8642431"/>
                  </a:lnTo>
                  <a:lnTo>
                    <a:pt x="7798419" y="8648634"/>
                  </a:lnTo>
                  <a:close/>
                </a:path>
                <a:path w="7877175" h="8648700">
                  <a:moveTo>
                    <a:pt x="7863970" y="8610865"/>
                  </a:moveTo>
                  <a:lnTo>
                    <a:pt x="7798419" y="8610865"/>
                  </a:lnTo>
                  <a:lnTo>
                    <a:pt x="7814315" y="8607625"/>
                  </a:lnTo>
                  <a:lnTo>
                    <a:pt x="7827349" y="8598811"/>
                  </a:lnTo>
                  <a:lnTo>
                    <a:pt x="7836164" y="8585778"/>
                  </a:lnTo>
                  <a:lnTo>
                    <a:pt x="7839403" y="8569882"/>
                  </a:lnTo>
                  <a:lnTo>
                    <a:pt x="7839403" y="78751"/>
                  </a:lnTo>
                  <a:lnTo>
                    <a:pt x="7836164" y="62855"/>
                  </a:lnTo>
                  <a:lnTo>
                    <a:pt x="7827349" y="49822"/>
                  </a:lnTo>
                  <a:lnTo>
                    <a:pt x="7814315" y="41008"/>
                  </a:lnTo>
                  <a:lnTo>
                    <a:pt x="7798419" y="37768"/>
                  </a:lnTo>
                  <a:lnTo>
                    <a:pt x="7863970" y="37768"/>
                  </a:lnTo>
                  <a:lnTo>
                    <a:pt x="7870971" y="48139"/>
                  </a:lnTo>
                  <a:lnTo>
                    <a:pt x="7877174" y="78751"/>
                  </a:lnTo>
                  <a:lnTo>
                    <a:pt x="7877174" y="8569882"/>
                  </a:lnTo>
                  <a:lnTo>
                    <a:pt x="7870971" y="8600494"/>
                  </a:lnTo>
                  <a:lnTo>
                    <a:pt x="7863970" y="8610865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1C6D3307-C66F-5083-7FC5-FD9261B52F64}"/>
                </a:ext>
              </a:extLst>
            </p:cNvPr>
            <p:cNvSpPr/>
            <p:nvPr/>
          </p:nvSpPr>
          <p:spPr>
            <a:xfrm>
              <a:off x="8826796" y="1667309"/>
              <a:ext cx="7839709" cy="0"/>
            </a:xfrm>
            <a:custGeom>
              <a:avLst/>
              <a:gdLst/>
              <a:ahLst/>
              <a:cxnLst/>
              <a:rect l="l" t="t" r="r" b="b"/>
              <a:pathLst>
                <a:path w="7839709">
                  <a:moveTo>
                    <a:pt x="0" y="0"/>
                  </a:moveTo>
                  <a:lnTo>
                    <a:pt x="7839156" y="0"/>
                  </a:lnTo>
                </a:path>
              </a:pathLst>
            </a:custGeom>
            <a:ln w="38099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C5A69F02-7A54-126D-3252-614A0373DE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9091" y="1028700"/>
              <a:ext cx="238373" cy="238373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70E38201-67FD-CDB9-8C78-B1261B4BA7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0208" y="1028700"/>
              <a:ext cx="238373" cy="238373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768EA74F-AC62-0471-6AB3-21D30D9CE3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71325" y="1028700"/>
              <a:ext cx="238373" cy="238373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A95D3266-45EA-44E8-6EFF-7CCEF94DC51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4477" y="1862893"/>
              <a:ext cx="7210424" cy="7210424"/>
            </a:xfrm>
            <a:prstGeom prst="rect">
              <a:avLst/>
            </a:prstGeom>
          </p:spPr>
        </p:pic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67BA30E3-C782-E148-1563-7874AD21DCE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9881" y="6517380"/>
              <a:ext cx="4888880" cy="36758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"/>
            <a:ext cx="12191695" cy="68578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3099" y="680703"/>
            <a:ext cx="3343656" cy="502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實習時數</a:t>
            </a:r>
            <a:r>
              <a:rPr lang="zh-TW" altLang="en-US" sz="2800" b="1" dirty="0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、</a:t>
            </a:r>
            <a:r>
              <a:rPr lang="en-US" sz="2800" b="1" dirty="0" err="1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學分認定</a:t>
            </a:r>
            <a:r>
              <a:rPr lang="en-US" altLang="zh-TW" sz="2800" b="1" dirty="0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(</a:t>
            </a:r>
            <a:r>
              <a:rPr lang="zh-TW" altLang="en-US" sz="2800" b="1" dirty="0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專業選修學分</a:t>
            </a:r>
            <a:r>
              <a:rPr lang="en-US" altLang="zh-TW" sz="2800" b="1" dirty="0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)</a:t>
            </a:r>
            <a:r>
              <a:rPr lang="zh-TW" altLang="en-US" sz="2800" b="1" dirty="0">
                <a:solidFill>
                  <a:srgbClr val="074197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與評分方式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191630" y="2524697"/>
            <a:ext cx="987932" cy="321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E8F7F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採認課程數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8737382" y="2524697"/>
            <a:ext cx="978407" cy="321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E7F7F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獲得總學分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726422" y="2529777"/>
            <a:ext cx="1153001" cy="315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E9F7F9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累計實習時數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227189" y="3220638"/>
            <a:ext cx="1216342" cy="321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E1724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指定課程三門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746741" y="3220639"/>
            <a:ext cx="1478043" cy="262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C070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480小時(含)以上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751821" y="3886103"/>
            <a:ext cx="1120893" cy="251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b="1" dirty="0">
                <a:solidFill>
                  <a:srgbClr val="0C070F"/>
                </a:solidFill>
                <a:latin typeface="Noto Sans TC" pitchFamily="34" charset="0"/>
                <a:ea typeface="Noto Sans TC" pitchFamily="34" charset="-122"/>
              </a:rPr>
              <a:t>320~479小時</a:t>
            </a:r>
          </a:p>
        </p:txBody>
      </p:sp>
      <p:sp>
        <p:nvSpPr>
          <p:cNvPr id="10" name="Text 7"/>
          <p:cNvSpPr/>
          <p:nvPr/>
        </p:nvSpPr>
        <p:spPr>
          <a:xfrm>
            <a:off x="5227189" y="3891183"/>
            <a:ext cx="1143476" cy="239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B1422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指定課程二門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5227189" y="4556646"/>
            <a:ext cx="1143476" cy="245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A121F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指定課程一門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761981" y="4556646"/>
            <a:ext cx="1130418" cy="245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C070F"/>
                </a:solidFill>
                <a:latin typeface="Noto Sans TC" pitchFamily="34" charset="0"/>
                <a:ea typeface="Noto Sans TC" pitchFamily="34" charset="-122"/>
              </a:rPr>
              <a:t>160~319小时</a:t>
            </a:r>
          </a:p>
        </p:txBody>
      </p:sp>
      <p:sp>
        <p:nvSpPr>
          <p:cNvPr id="13" name="Text 10"/>
          <p:cNvSpPr/>
          <p:nvPr/>
        </p:nvSpPr>
        <p:spPr>
          <a:xfrm>
            <a:off x="568946" y="5318627"/>
            <a:ext cx="2938274" cy="21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636978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*單一學期累計總時數上限為720小時。</a:t>
            </a:r>
            <a:endParaRPr lang="en-US" sz="20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EAE6F07-FFAE-D5E2-119E-3D98A94A34A7}"/>
              </a:ext>
            </a:extLst>
          </p:cNvPr>
          <p:cNvSpPr txBox="1"/>
          <p:nvPr/>
        </p:nvSpPr>
        <p:spPr>
          <a:xfrm>
            <a:off x="513771" y="5815274"/>
            <a:ext cx="642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636978"/>
                </a:solidFill>
                <a:latin typeface="Noto Sans TC" pitchFamily="34" charset="0"/>
                <a:ea typeface="Noto Sans TC" pitchFamily="34" charset="-122"/>
              </a:rPr>
              <a:t>*評分方式</a:t>
            </a:r>
            <a:r>
              <a:rPr lang="en-US" altLang="zh-TW" sz="2000" b="1" dirty="0">
                <a:solidFill>
                  <a:srgbClr val="636978"/>
                </a:solidFill>
                <a:latin typeface="Noto Sans TC" pitchFamily="34" charset="0"/>
                <a:ea typeface="Noto Sans TC" pitchFamily="34" charset="-122"/>
              </a:rPr>
              <a:t>:</a:t>
            </a:r>
            <a:r>
              <a:rPr lang="zh-TW" altLang="en-US" sz="2000" b="1" dirty="0">
                <a:solidFill>
                  <a:srgbClr val="636978"/>
                </a:solidFill>
                <a:latin typeface="Noto Sans TC" pitchFamily="34" charset="0"/>
                <a:ea typeface="Noto Sans TC" pitchFamily="34" charset="-122"/>
              </a:rPr>
              <a:t>實習單位主管評分會納入學習成績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1750</Words>
  <Application>Microsoft Office PowerPoint</Application>
  <PresentationFormat>寬螢幕</PresentationFormat>
  <Paragraphs>180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Noto Sans TC</vt:lpstr>
      <vt:lpstr>Aptos</vt:lpstr>
      <vt:lpstr>Arial</vt:lpstr>
      <vt:lpstr>Symbol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chu</cp:lastModifiedBy>
  <cp:revision>24</cp:revision>
  <dcterms:created xsi:type="dcterms:W3CDTF">2026-05-11T09:42:19Z</dcterms:created>
  <dcterms:modified xsi:type="dcterms:W3CDTF">2026-06-16T02:18:53Z</dcterms:modified>
</cp:coreProperties>
</file>